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37" autoAdjust="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a:pPr/>
              <a:t>2/14/2021</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2/14/2021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IBM APPLIED DATA SCIENCE CAPSTONE</a:t>
            </a:r>
            <a:endParaRPr lang="en-US"/>
          </a:p>
        </p:txBody>
      </p:sp>
      <p:sp>
        <p:nvSpPr>
          <p:cNvPr id="3" name="Content Placeholder 2"/>
          <p:cNvSpPr>
            <a:spLocks noGrp="1"/>
          </p:cNvSpPr>
          <p:nvPr>
            <p:ph idx="1"/>
          </p:nvPr>
        </p:nvSpPr>
        <p:spPr/>
        <p:txBody>
          <a:bodyPr>
            <a:normAutofit/>
          </a:bodyPr>
          <a:lstStyle/>
          <a:p>
            <a:pPr marL="0" indent="0" algn="ctr">
              <a:buNone/>
            </a:pPr>
            <a:r>
              <a:rPr lang="en-US" sz="3200" smtClean="0">
                <a:solidFill>
                  <a:srgbClr val="00B0F0"/>
                </a:solidFill>
              </a:rPr>
              <a:t>IBRAHEEM KEKERE-EKUN</a:t>
            </a:r>
          </a:p>
          <a:p>
            <a:pPr marL="0" indent="0" algn="ctr">
              <a:buNone/>
            </a:pPr>
            <a:endParaRPr lang="en-US" sz="3200" smtClean="0">
              <a:solidFill>
                <a:srgbClr val="00B0F0"/>
              </a:solidFill>
            </a:endParaRPr>
          </a:p>
          <a:p>
            <a:pPr marL="0" indent="0" algn="ctr">
              <a:buNone/>
            </a:pPr>
            <a:r>
              <a:rPr lang="en-US" sz="3200" smtClean="0">
                <a:solidFill>
                  <a:srgbClr val="00B0F0"/>
                </a:solidFill>
              </a:rPr>
              <a:t>11</a:t>
            </a:r>
            <a:r>
              <a:rPr lang="en-US" sz="3200" baseline="30000" smtClean="0">
                <a:solidFill>
                  <a:srgbClr val="00B0F0"/>
                </a:solidFill>
              </a:rPr>
              <a:t>TH</a:t>
            </a:r>
            <a:r>
              <a:rPr lang="en-US" sz="3200" smtClean="0">
                <a:solidFill>
                  <a:srgbClr val="00B0F0"/>
                </a:solidFill>
              </a:rPr>
              <a:t> FEBRUARY, 2021</a:t>
            </a:r>
            <a:endParaRPr lang="en-US" sz="3200">
              <a:solidFill>
                <a:srgbClr val="00B0F0"/>
              </a:solidFill>
            </a:endParaRPr>
          </a:p>
        </p:txBody>
      </p:sp>
    </p:spTree>
    <p:extLst>
      <p:ext uri="{BB962C8B-B14F-4D97-AF65-F5344CB8AC3E}">
        <p14:creationId xmlns:p14="http://schemas.microsoft.com/office/powerpoint/2010/main" val="1670123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553546" cy="1320800"/>
          </a:xfrm>
        </p:spPr>
        <p:txBody>
          <a:bodyPr>
            <a:normAutofit/>
          </a:bodyPr>
          <a:lstStyle/>
          <a:p>
            <a:r>
              <a:rPr lang="en-US" b="1" smtClean="0"/>
              <a:t>Cluster0</a:t>
            </a:r>
            <a:endParaRPr lang="en-US" b="1"/>
          </a:p>
        </p:txBody>
      </p:sp>
      <p:sp>
        <p:nvSpPr>
          <p:cNvPr id="10" name="Text Placeholder 9"/>
          <p:cNvSpPr>
            <a:spLocks noGrp="1"/>
          </p:cNvSpPr>
          <p:nvPr>
            <p:ph type="body" idx="1"/>
          </p:nvPr>
        </p:nvSpPr>
        <p:spPr>
          <a:xfrm>
            <a:off x="675745" y="1694688"/>
            <a:ext cx="2981855" cy="4004972"/>
          </a:xfrm>
        </p:spPr>
        <p:txBody>
          <a:bodyPr>
            <a:noAutofit/>
          </a:bodyPr>
          <a:lstStyle/>
          <a:p>
            <a:pPr lvl="0"/>
            <a:r>
              <a:rPr lang="en-US" altLang="en-US" sz="1600" b="1" smtClean="0">
                <a:solidFill>
                  <a:srgbClr val="00B0F0"/>
                </a:solidFill>
                <a:latin typeface="Courier New" panose="02070309020205020404" pitchFamily="49" charset="0"/>
              </a:rPr>
              <a:t>BEXLEY</a:t>
            </a:r>
          </a:p>
          <a:p>
            <a:pPr lvl="0"/>
            <a:r>
              <a:rPr lang="en-US" altLang="en-US" sz="1600" smtClean="0">
                <a:solidFill>
                  <a:srgbClr val="00B0F0"/>
                </a:solidFill>
                <a:latin typeface="Courier New" panose="02070309020205020404" pitchFamily="49" charset="0"/>
              </a:rPr>
              <a:t>[</a:t>
            </a:r>
            <a:r>
              <a:rPr lang="en-US" altLang="en-US" sz="1600">
                <a:solidFill>
                  <a:srgbClr val="00B0F0"/>
                </a:solidFill>
                <a:latin typeface="Courier New" panose="02070309020205020404" pitchFamily="49" charset="0"/>
              </a:rPr>
              <a:t>'Barnehurst', 'Barnes Cray', 'Belvedere', 'Bexley (also Old Bexley, Bexley Village)', 'Blackfen', 'Colyers', 'Crayford', 'Crook Log', 'East Wickham', 'Foots Cray', 'Lamorbey', 'Lessness Heath', 'North Cray', 'North End', 'Northumberland Heath', 'Slade Green', 'Upton', 'Welling']</a:t>
            </a:r>
            <a:r>
              <a:rPr lang="en-US" altLang="en-US" sz="1600">
                <a:solidFill>
                  <a:srgbClr val="00B0F0"/>
                </a:solidFill>
              </a:rPr>
              <a:t> </a:t>
            </a:r>
            <a:endParaRPr lang="en-US" altLang="en-US" sz="1600">
              <a:solidFill>
                <a:srgbClr val="00B0F0"/>
              </a:solidFill>
              <a:latin typeface="Arial" panose="020B0604020202020204" pitchFamily="34" charset="0"/>
            </a:endParaRPr>
          </a:p>
          <a:p>
            <a:endParaRPr lang="en-US" sz="1600">
              <a:solidFill>
                <a:srgbClr val="00B0F0"/>
              </a:solidFill>
            </a:endParaRPr>
          </a:p>
        </p:txBody>
      </p:sp>
      <p:sp>
        <p:nvSpPr>
          <p:cNvPr id="12" name="Content Placeholder 11"/>
          <p:cNvSpPr>
            <a:spLocks noGrp="1"/>
          </p:cNvSpPr>
          <p:nvPr>
            <p:ph sz="half" idx="2"/>
          </p:nvPr>
        </p:nvSpPr>
        <p:spPr>
          <a:xfrm>
            <a:off x="675745" y="5852160"/>
            <a:ext cx="4185623" cy="731520"/>
          </a:xfrm>
        </p:spPr>
        <p:txBody>
          <a:bodyPr>
            <a:normAutofit fontScale="92500" lnSpcReduction="20000"/>
          </a:bodyPr>
          <a:lstStyle/>
          <a:p>
            <a:pPr marL="0" indent="0">
              <a:buNone/>
            </a:pPr>
            <a:r>
              <a:rPr lang="en-US" smtClean="0">
                <a:solidFill>
                  <a:schemeClr val="accent1">
                    <a:lumMod val="75000"/>
                  </a:schemeClr>
                </a:solidFill>
              </a:rPr>
              <a:t>Mediterrainian restaurants, pubs, Italian restaurants and dessert shops are common here</a:t>
            </a:r>
            <a:endParaRPr lang="en-US">
              <a:solidFill>
                <a:schemeClr val="accent1">
                  <a:lumMod val="75000"/>
                </a:schemeClr>
              </a:solidFill>
            </a:endParaRPr>
          </a:p>
        </p:txBody>
      </p:sp>
      <p:sp>
        <p:nvSpPr>
          <p:cNvPr id="13" name="Text Placeholder 12"/>
          <p:cNvSpPr>
            <a:spLocks noGrp="1"/>
          </p:cNvSpPr>
          <p:nvPr>
            <p:ph type="body" sz="quarter" idx="3"/>
          </p:nvPr>
        </p:nvSpPr>
        <p:spPr/>
        <p:txBody>
          <a:bodyPr/>
          <a:lstStyle/>
          <a:p>
            <a:endParaRPr lang="en-US"/>
          </a:p>
        </p:txBody>
      </p:sp>
      <p:pic>
        <p:nvPicPr>
          <p:cNvPr id="9" name="Picture 8"/>
          <p:cNvPicPr>
            <a:picLocks noChangeAspect="1"/>
          </p:cNvPicPr>
          <p:nvPr/>
        </p:nvPicPr>
        <p:blipFill>
          <a:blip r:embed="rId2"/>
          <a:stretch>
            <a:fillRect/>
          </a:stretch>
        </p:blipFill>
        <p:spPr>
          <a:xfrm>
            <a:off x="3402164" y="641179"/>
            <a:ext cx="6020640" cy="5058481"/>
          </a:xfrm>
          <a:prstGeom prst="rect">
            <a:avLst/>
          </a:prstGeom>
        </p:spPr>
      </p:pic>
    </p:spTree>
    <p:extLst>
      <p:ext uri="{BB962C8B-B14F-4D97-AF65-F5344CB8AC3E}">
        <p14:creationId xmlns:p14="http://schemas.microsoft.com/office/powerpoint/2010/main" val="231481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260938" cy="1320800"/>
          </a:xfrm>
        </p:spPr>
        <p:txBody>
          <a:bodyPr/>
          <a:lstStyle/>
          <a:p>
            <a:r>
              <a:rPr lang="en-US" b="1" smtClean="0"/>
              <a:t>Cluster1</a:t>
            </a:r>
            <a:endParaRPr lang="en-US" b="1"/>
          </a:p>
        </p:txBody>
      </p:sp>
      <p:pic>
        <p:nvPicPr>
          <p:cNvPr id="14" name="Picture 13"/>
          <p:cNvPicPr>
            <a:picLocks noChangeAspect="1"/>
          </p:cNvPicPr>
          <p:nvPr/>
        </p:nvPicPr>
        <p:blipFill>
          <a:blip r:embed="rId2"/>
          <a:stretch>
            <a:fillRect/>
          </a:stretch>
        </p:blipFill>
        <p:spPr>
          <a:xfrm>
            <a:off x="3846659" y="780288"/>
            <a:ext cx="5439534" cy="4462272"/>
          </a:xfrm>
          <a:prstGeom prst="rect">
            <a:avLst/>
          </a:prstGeom>
        </p:spPr>
      </p:pic>
      <p:sp>
        <p:nvSpPr>
          <p:cNvPr id="11" name="Content Placeholder 10"/>
          <p:cNvSpPr>
            <a:spLocks noGrp="1"/>
          </p:cNvSpPr>
          <p:nvPr>
            <p:ph sz="quarter" idx="4"/>
          </p:nvPr>
        </p:nvSpPr>
        <p:spPr>
          <a:xfrm>
            <a:off x="865632" y="5583936"/>
            <a:ext cx="4096511" cy="818222"/>
          </a:xfrm>
        </p:spPr>
        <p:txBody>
          <a:bodyPr/>
          <a:lstStyle/>
          <a:p>
            <a:pPr marL="0" indent="0">
              <a:buNone/>
            </a:pPr>
            <a:r>
              <a:rPr lang="en-US" smtClean="0">
                <a:solidFill>
                  <a:schemeClr val="accent1">
                    <a:lumMod val="75000"/>
                  </a:schemeClr>
                </a:solidFill>
              </a:rPr>
              <a:t>Bus stops are common in cluster2</a:t>
            </a:r>
            <a:endParaRPr lang="en-US">
              <a:solidFill>
                <a:schemeClr val="accent1">
                  <a:lumMod val="75000"/>
                </a:schemeClr>
              </a:solidFill>
            </a:endParaRPr>
          </a:p>
        </p:txBody>
      </p:sp>
      <p:sp>
        <p:nvSpPr>
          <p:cNvPr id="12" name="Rectangle 1"/>
          <p:cNvSpPr>
            <a:spLocks noGrp="1" noChangeArrowheads="1"/>
          </p:cNvSpPr>
          <p:nvPr>
            <p:ph sz="half" idx="2"/>
          </p:nvPr>
        </p:nvSpPr>
        <p:spPr bwMode="auto">
          <a:xfrm>
            <a:off x="675745" y="3136164"/>
            <a:ext cx="2262527"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BARNET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['Childs Hill', 'East Finchley', 'Hampstead Garden Suburb']</a:t>
            </a:r>
            <a:r>
              <a:rPr kumimoji="0" lang="en-US" altLang="en-US" b="0" i="0" u="none" strike="noStrike" cap="none" normalizeH="0" baseline="0" smtClean="0">
                <a:ln>
                  <a:noFill/>
                </a:ln>
                <a:solidFill>
                  <a:srgbClr val="00B0F0"/>
                </a:solidFill>
                <a:effectLst/>
              </a:rPr>
              <a:t> </a:t>
            </a:r>
            <a:endParaRPr kumimoji="0" lang="en-US" altLang="en-US" b="0" i="0" u="none" strike="noStrike" cap="none" normalizeH="0" baseline="0" smtClean="0">
              <a:ln>
                <a:noFill/>
              </a:ln>
              <a:solidFill>
                <a:srgbClr val="00B0F0"/>
              </a:solidFill>
              <a:effectLst/>
              <a:latin typeface="Arial" panose="020B0604020202020204" pitchFamily="34" charset="0"/>
            </a:endParaRPr>
          </a:p>
        </p:txBody>
      </p:sp>
    </p:spTree>
    <p:extLst>
      <p:ext uri="{BB962C8B-B14F-4D97-AF65-F5344CB8AC3E}">
        <p14:creationId xmlns:p14="http://schemas.microsoft.com/office/powerpoint/2010/main" val="2378784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334" y="390144"/>
            <a:ext cx="3854528" cy="926592"/>
          </a:xfrm>
        </p:spPr>
        <p:txBody>
          <a:bodyPr/>
          <a:lstStyle/>
          <a:p>
            <a:r>
              <a:rPr lang="en-US" sz="3600" b="1" smtClean="0"/>
              <a:t>Cluster2</a:t>
            </a:r>
            <a:endParaRPr lang="en-US" sz="3600" b="1"/>
          </a:p>
        </p:txBody>
      </p:sp>
      <p:sp>
        <p:nvSpPr>
          <p:cNvPr id="7" name="Content Placeholder 6"/>
          <p:cNvSpPr>
            <a:spLocks noGrp="1"/>
          </p:cNvSpPr>
          <p:nvPr>
            <p:ph idx="1"/>
          </p:nvPr>
        </p:nvSpPr>
        <p:spPr>
          <a:xfrm>
            <a:off x="865633" y="5870490"/>
            <a:ext cx="6583679" cy="725381"/>
          </a:xfrm>
        </p:spPr>
        <p:txBody>
          <a:bodyPr/>
          <a:lstStyle/>
          <a:p>
            <a:pPr marL="0" indent="0">
              <a:buNone/>
            </a:pPr>
            <a:r>
              <a:rPr lang="en-US" smtClean="0">
                <a:solidFill>
                  <a:schemeClr val="accent1">
                    <a:lumMod val="75000"/>
                  </a:schemeClr>
                </a:solidFill>
              </a:rPr>
              <a:t>Nutritionists, golf courses and bakeries are common in this cluster</a:t>
            </a:r>
            <a:endParaRPr lang="en-US">
              <a:solidFill>
                <a:schemeClr val="accent1">
                  <a:lumMod val="75000"/>
                </a:schemeClr>
              </a:solidFill>
            </a:endParaRPr>
          </a:p>
        </p:txBody>
      </p:sp>
      <p:sp>
        <p:nvSpPr>
          <p:cNvPr id="9" name="Rectangle 1"/>
          <p:cNvSpPr>
            <a:spLocks noGrp="1" noChangeArrowheads="1"/>
          </p:cNvSpPr>
          <p:nvPr>
            <p:ph type="body" sz="half" idx="2"/>
          </p:nvPr>
        </p:nvSpPr>
        <p:spPr bwMode="auto">
          <a:xfrm>
            <a:off x="555943" y="2485618"/>
            <a:ext cx="3418649"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NEWHAM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['Canning Town', 'Custom House', 'East Ham', 'Forest Gate', 'Little Ilford', 'Manor Park', 'Maryland', 'North Woolwich', 'Silvertown', 'Stratford']</a:t>
            </a:r>
            <a:r>
              <a:rPr kumimoji="0" lang="en-US" altLang="en-US" sz="1800" b="0" i="0" u="none" strike="noStrike" cap="none" normalizeH="0" baseline="0" smtClean="0">
                <a:ln>
                  <a:noFill/>
                </a:ln>
                <a:solidFill>
                  <a:srgbClr val="00B0F0"/>
                </a:solidFill>
                <a:effectLst/>
              </a:rPr>
              <a:t> </a:t>
            </a:r>
            <a:endParaRPr kumimoji="0" lang="en-US" altLang="en-US" sz="1800" b="0" i="0" u="none" strike="noStrike" cap="none" normalizeH="0" baseline="0" smtClean="0">
              <a:ln>
                <a:noFill/>
              </a:ln>
              <a:solidFill>
                <a:srgbClr val="00B0F0"/>
              </a:solidFill>
              <a:effectLst/>
              <a:latin typeface="Arial" panose="020B0604020202020204" pitchFamily="34" charset="0"/>
            </a:endParaRPr>
          </a:p>
        </p:txBody>
      </p:sp>
      <p:pic>
        <p:nvPicPr>
          <p:cNvPr id="8" name="Picture 7"/>
          <p:cNvPicPr/>
          <p:nvPr/>
        </p:nvPicPr>
        <p:blipFill>
          <a:blip r:embed="rId2"/>
          <a:stretch>
            <a:fillRect/>
          </a:stretch>
        </p:blipFill>
        <p:spPr>
          <a:xfrm>
            <a:off x="4526597" y="646176"/>
            <a:ext cx="4653979" cy="4328160"/>
          </a:xfrm>
          <a:prstGeom prst="rect">
            <a:avLst/>
          </a:prstGeom>
        </p:spPr>
      </p:pic>
    </p:spTree>
    <p:extLst>
      <p:ext uri="{BB962C8B-B14F-4D97-AF65-F5344CB8AC3E}">
        <p14:creationId xmlns:p14="http://schemas.microsoft.com/office/powerpoint/2010/main" val="198570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1376"/>
            <a:ext cx="2663274" cy="670560"/>
          </a:xfrm>
        </p:spPr>
        <p:txBody>
          <a:bodyPr>
            <a:normAutofit/>
          </a:bodyPr>
          <a:lstStyle/>
          <a:p>
            <a:r>
              <a:rPr lang="en-US" sz="3600" b="1" smtClean="0"/>
              <a:t>Cluster3</a:t>
            </a:r>
            <a:endParaRPr lang="en-US" sz="3600" b="1"/>
          </a:p>
        </p:txBody>
      </p:sp>
      <p:sp>
        <p:nvSpPr>
          <p:cNvPr id="9" name="Content Placeholder 8"/>
          <p:cNvSpPr>
            <a:spLocks noGrp="1"/>
          </p:cNvSpPr>
          <p:nvPr>
            <p:ph idx="1"/>
          </p:nvPr>
        </p:nvSpPr>
        <p:spPr>
          <a:xfrm>
            <a:off x="3669793" y="5514173"/>
            <a:ext cx="4255007" cy="1069507"/>
          </a:xfrm>
        </p:spPr>
        <p:txBody>
          <a:bodyPr>
            <a:normAutofit fontScale="85000" lnSpcReduction="10000"/>
          </a:bodyPr>
          <a:lstStyle/>
          <a:p>
            <a:pPr marL="0" indent="0">
              <a:buNone/>
            </a:pPr>
            <a:r>
              <a:rPr lang="en-US" smtClean="0">
                <a:solidFill>
                  <a:schemeClr val="accent1">
                    <a:lumMod val="75000"/>
                  </a:schemeClr>
                </a:solidFill>
              </a:rPr>
              <a:t>Pubs, coffee shops and grocery stores areamong the top venue categories. It isn’t possible to show all the neighbourhoods in this cluster because they are too many.</a:t>
            </a:r>
            <a:endParaRPr lang="en-US">
              <a:solidFill>
                <a:schemeClr val="accent1">
                  <a:lumMod val="75000"/>
                </a:schemeClr>
              </a:solidFill>
            </a:endParaRPr>
          </a:p>
        </p:txBody>
      </p:sp>
      <p:sp>
        <p:nvSpPr>
          <p:cNvPr id="11" name="Rectangle 1"/>
          <p:cNvSpPr>
            <a:spLocks noGrp="1" noChangeArrowheads="1"/>
          </p:cNvSpPr>
          <p:nvPr>
            <p:ph type="body" sz="half" idx="2"/>
          </p:nvPr>
        </p:nvSpPr>
        <p:spPr bwMode="auto">
          <a:xfrm>
            <a:off x="677334" y="1360860"/>
            <a:ext cx="2785194" cy="541686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['Croydon', 'Bexley', 'Redbridge', 'Westminster', 'Brent', 'Bromley', 'Islington', 'Havering', 'Barnet', 'Enfield', 'Wandsworth', 'Southwark', 'Barking and Dagenham', 'Richmond upon Thames', 'Newham', 'Sutton', 'Ealing', 'Lewisham', 'Harrow', 'Camden', 'Kingston upon Thames', 'Tower Hamlets', 'Greenwich', 'Haringey', 'Hounslow', 'Lambeth', 'Kensington and Chelsea', 'Merton', 'Hackney']</a:t>
            </a:r>
            <a:r>
              <a:rPr kumimoji="0" lang="en-US" altLang="en-US" sz="1600" b="1" i="0" u="none" strike="noStrike" cap="none" normalizeH="0" baseline="0" smtClean="0">
                <a:ln>
                  <a:noFill/>
                </a:ln>
                <a:solidFill>
                  <a:srgbClr val="00B0F0"/>
                </a:solidFill>
                <a:effectLst/>
              </a:rPr>
              <a:t> </a:t>
            </a:r>
            <a:endParaRPr kumimoji="0" lang="en-US" altLang="en-US" sz="1600" b="1" i="0" u="none" strike="noStrike" cap="none" normalizeH="0" baseline="0" smtClean="0">
              <a:ln>
                <a:noFill/>
              </a:ln>
              <a:solidFill>
                <a:srgbClr val="00B0F0"/>
              </a:solidFill>
              <a:effectLst/>
              <a:latin typeface="Arial" panose="020B0604020202020204" pitchFamily="34" charset="0"/>
            </a:endParaRPr>
          </a:p>
        </p:txBody>
      </p:sp>
      <p:pic>
        <p:nvPicPr>
          <p:cNvPr id="12" name="Picture 11"/>
          <p:cNvPicPr>
            <a:picLocks noChangeAspect="1"/>
          </p:cNvPicPr>
          <p:nvPr/>
        </p:nvPicPr>
        <p:blipFill>
          <a:blip r:embed="rId2"/>
          <a:stretch>
            <a:fillRect/>
          </a:stretch>
        </p:blipFill>
        <p:spPr>
          <a:xfrm>
            <a:off x="3669792" y="0"/>
            <a:ext cx="6248913" cy="5172797"/>
          </a:xfrm>
          <a:prstGeom prst="rect">
            <a:avLst/>
          </a:prstGeom>
        </p:spPr>
      </p:pic>
    </p:spTree>
    <p:extLst>
      <p:ext uri="{BB962C8B-B14F-4D97-AF65-F5344CB8AC3E}">
        <p14:creationId xmlns:p14="http://schemas.microsoft.com/office/powerpoint/2010/main" val="1297539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96"/>
            <a:ext cx="2281766" cy="578104"/>
          </a:xfrm>
        </p:spPr>
        <p:txBody>
          <a:bodyPr>
            <a:normAutofit fontScale="90000"/>
          </a:bodyPr>
          <a:lstStyle/>
          <a:p>
            <a:r>
              <a:rPr lang="en-US" sz="4000" b="1" smtClean="0"/>
              <a:t>Cluster4</a:t>
            </a:r>
            <a:r>
              <a:rPr lang="en-US" smtClean="0"/>
              <a:t> </a:t>
            </a:r>
            <a:endParaRPr lang="en-US"/>
          </a:p>
        </p:txBody>
      </p:sp>
      <p:sp>
        <p:nvSpPr>
          <p:cNvPr id="7" name="Content Placeholder 6"/>
          <p:cNvSpPr>
            <a:spLocks noGrp="1"/>
          </p:cNvSpPr>
          <p:nvPr>
            <p:ph idx="1"/>
          </p:nvPr>
        </p:nvSpPr>
        <p:spPr>
          <a:xfrm>
            <a:off x="4760461" y="5626100"/>
            <a:ext cx="4513541" cy="900818"/>
          </a:xfrm>
        </p:spPr>
        <p:txBody>
          <a:bodyPr>
            <a:normAutofit/>
          </a:bodyPr>
          <a:lstStyle/>
          <a:p>
            <a:pPr marL="0" indent="0">
              <a:buNone/>
            </a:pPr>
            <a:r>
              <a:rPr lang="en-US" smtClean="0">
                <a:solidFill>
                  <a:schemeClr val="accent1">
                    <a:lumMod val="75000"/>
                  </a:schemeClr>
                </a:solidFill>
              </a:rPr>
              <a:t>Cafes, parks, pubs and grocery stores are common in this cluster</a:t>
            </a:r>
            <a:endParaRPr lang="en-US">
              <a:solidFill>
                <a:schemeClr val="accent1">
                  <a:lumMod val="75000"/>
                </a:schemeClr>
              </a:solidFill>
            </a:endParaRPr>
          </a:p>
        </p:txBody>
      </p:sp>
      <p:sp>
        <p:nvSpPr>
          <p:cNvPr id="9" name="Rectangle 1"/>
          <p:cNvSpPr>
            <a:spLocks noGrp="1" noChangeArrowheads="1"/>
          </p:cNvSpPr>
          <p:nvPr>
            <p:ph type="body" sz="half" idx="2"/>
          </p:nvPr>
        </p:nvSpPr>
        <p:spPr bwMode="auto">
          <a:xfrm>
            <a:off x="584201" y="709942"/>
            <a:ext cx="3543299" cy="64325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CROYDON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['Coulsdon', 'Kenley', 'Old Coulsdon', 'Purley', 'Riddlesdown', 'Sanderstead', 'Selhurst', 'Selsdon', 'South Croydon', 'South Norwood', 'Upper Norwood'] </a:t>
            </a:r>
          </a:p>
          <a:p>
            <a:pPr lvl="0" defTabSz="914400" eaLnBrk="0" fontAlgn="base" hangingPunct="0">
              <a:spcBef>
                <a:spcPct val="0"/>
              </a:spcBef>
              <a:spcAft>
                <a:spcPct val="0"/>
              </a:spcAft>
              <a:buClrTx/>
              <a:buSzTx/>
            </a:pPr>
            <a:r>
              <a:rPr lang="en-US" sz="1600" b="1" smtClean="0">
                <a:solidFill>
                  <a:srgbClr val="00B0F0"/>
                </a:solidFill>
                <a:latin typeface="Courier New" panose="02070309020205020404" pitchFamily="49" charset="0"/>
                <a:cs typeface="Courier New" panose="02070309020205020404" pitchFamily="49" charset="0"/>
              </a:rPr>
              <a:t>HAMMERSMITH AND FULHAM</a:t>
            </a:r>
            <a:endParaRPr lang="en-US" altLang="en-US" sz="1600" smtClean="0">
              <a:solidFill>
                <a:srgbClr val="00B0F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buClrTx/>
              <a:buSzTx/>
            </a:pPr>
            <a:r>
              <a:rPr lang="en-US" altLang="en-US" sz="1600" smtClean="0">
                <a:solidFill>
                  <a:srgbClr val="00B0F0"/>
                </a:solidFill>
                <a:latin typeface="Courier New" panose="02070309020205020404" pitchFamily="49" charset="0"/>
                <a:cs typeface="Courier New" panose="02070309020205020404" pitchFamily="49" charset="0"/>
              </a:rPr>
              <a:t>[</a:t>
            </a:r>
            <a:r>
              <a:rPr lang="en-US" altLang="en-US" sz="1600">
                <a:solidFill>
                  <a:srgbClr val="00B0F0"/>
                </a:solidFill>
                <a:latin typeface="Courier New" panose="02070309020205020404" pitchFamily="49" charset="0"/>
                <a:cs typeface="Courier New" panose="02070309020205020404" pitchFamily="49" charset="0"/>
              </a:rPr>
              <a:t>'Fulham', 'Hammersmith', 'Old Oak Common', 'Parsons Green', 'Sands End', "Shepherd's Bush", 'West Kensington', 'White City', </a:t>
            </a:r>
            <a:r>
              <a:rPr lang="en-US" altLang="en-US" sz="1600" smtClean="0">
                <a:solidFill>
                  <a:srgbClr val="00B0F0"/>
                </a:solidFill>
                <a:latin typeface="Courier New" panose="02070309020205020404" pitchFamily="49" charset="0"/>
                <a:cs typeface="Courier New" panose="02070309020205020404" pitchFamily="49" charset="0"/>
              </a:rPr>
              <a:t>'Wormwood Scrubs</a:t>
            </a:r>
            <a:r>
              <a:rPr lang="en-US" altLang="en-US" sz="1600">
                <a:solidFill>
                  <a:srgbClr val="00B0F0"/>
                </a:solidFill>
                <a:latin typeface="Courier New" panose="02070309020205020404" pitchFamily="49" charset="0"/>
                <a:cs typeface="Courier New" panose="02070309020205020404" pitchFamily="49" charset="0"/>
              </a:rPr>
              <a:t>'] </a:t>
            </a:r>
            <a:endParaRPr lang="en-US" altLang="en-US" sz="1600" smtClean="0">
              <a:solidFill>
                <a:srgbClr val="00B0F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buClrTx/>
              <a:buSzTx/>
            </a:pPr>
            <a:r>
              <a:rPr lang="en-US" sz="1600" b="1" smtClean="0">
                <a:solidFill>
                  <a:srgbClr val="00B0F0"/>
                </a:solidFill>
                <a:latin typeface="Courier New" panose="02070309020205020404" pitchFamily="49" charset="0"/>
                <a:cs typeface="Courier New" panose="02070309020205020404" pitchFamily="49" charset="0"/>
              </a:rPr>
              <a:t>HILLINGDON</a:t>
            </a:r>
            <a:endParaRPr lang="en-US" altLang="en-US" sz="1600">
              <a:solidFill>
                <a:srgbClr val="00B0F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buClrTx/>
              <a:buSzTx/>
            </a:pPr>
            <a:r>
              <a:rPr lang="en-US" altLang="en-US" sz="1600">
                <a:solidFill>
                  <a:srgbClr val="00B0F0"/>
                </a:solidFill>
                <a:latin typeface="Courier New" panose="02070309020205020404" pitchFamily="49" charset="0"/>
                <a:cs typeface="Courier New" panose="02070309020205020404" pitchFamily="49" charset="0"/>
              </a:rPr>
              <a:t>['Cowley', 'Harefield', 'Harlington', 'Harmondsworth', 'Ickenham', 'Longford', 'Northwood', 'Ruislip', 'Sipson', 'South Ruislip', 'Uxbridge', 'West Drayton', 'Yeading', 'Yiewsley']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rgbClr val="00B0F0"/>
              </a:solidFill>
              <a:effectLst/>
              <a:latin typeface="Arial" panose="020B0604020202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216082" y="585216"/>
            <a:ext cx="5513134" cy="4394454"/>
          </a:xfrm>
          <a:prstGeom prst="rect">
            <a:avLst/>
          </a:prstGeom>
        </p:spPr>
      </p:pic>
    </p:spTree>
    <p:extLst>
      <p:ext uri="{BB962C8B-B14F-4D97-AF65-F5344CB8AC3E}">
        <p14:creationId xmlns:p14="http://schemas.microsoft.com/office/powerpoint/2010/main" val="377368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6304"/>
            <a:ext cx="1943946" cy="768096"/>
          </a:xfrm>
        </p:spPr>
        <p:txBody>
          <a:bodyPr>
            <a:normAutofit fontScale="90000"/>
          </a:bodyPr>
          <a:lstStyle/>
          <a:p>
            <a:r>
              <a:rPr lang="en-US" sz="3600" b="1" smtClean="0"/>
              <a:t>Cluster5</a:t>
            </a:r>
            <a:endParaRPr lang="en-US" sz="3600" b="1"/>
          </a:p>
        </p:txBody>
      </p:sp>
      <p:sp>
        <p:nvSpPr>
          <p:cNvPr id="5" name="Content Placeholder 4"/>
          <p:cNvSpPr>
            <a:spLocks noGrp="1"/>
          </p:cNvSpPr>
          <p:nvPr>
            <p:ph idx="1"/>
          </p:nvPr>
        </p:nvSpPr>
        <p:spPr>
          <a:xfrm>
            <a:off x="4760461" y="5937504"/>
            <a:ext cx="4513541" cy="594003"/>
          </a:xfrm>
        </p:spPr>
        <p:txBody>
          <a:bodyPr>
            <a:normAutofit lnSpcReduction="10000"/>
          </a:bodyPr>
          <a:lstStyle/>
          <a:p>
            <a:pPr marL="0" indent="0">
              <a:buNone/>
            </a:pPr>
            <a:r>
              <a:rPr lang="en-US" smtClean="0">
                <a:solidFill>
                  <a:schemeClr val="accent1">
                    <a:lumMod val="75000"/>
                  </a:schemeClr>
                </a:solidFill>
              </a:rPr>
              <a:t>Sporting goods shops and bars are common in this cluster</a:t>
            </a:r>
            <a:endParaRPr lang="en-US">
              <a:solidFill>
                <a:schemeClr val="accent1">
                  <a:lumMod val="75000"/>
                </a:schemeClr>
              </a:solidFill>
            </a:endParaRPr>
          </a:p>
        </p:txBody>
      </p:sp>
      <p:sp>
        <p:nvSpPr>
          <p:cNvPr id="7" name="Rectangle 1"/>
          <p:cNvSpPr>
            <a:spLocks noGrp="1" noChangeArrowheads="1"/>
          </p:cNvSpPr>
          <p:nvPr>
            <p:ph type="body" sz="half" idx="2"/>
          </p:nvPr>
        </p:nvSpPr>
        <p:spPr bwMode="auto">
          <a:xfrm>
            <a:off x="677334" y="1607082"/>
            <a:ext cx="2858346" cy="49244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smtClean="0">
                <a:solidFill>
                  <a:srgbClr val="00B0F0"/>
                </a:solidFill>
                <a:latin typeface="Courier New" panose="02070309020205020404" pitchFamily="49" charset="0"/>
                <a:cs typeface="Courier New" panose="02070309020205020404" pitchFamily="49" charset="0"/>
              </a:rPr>
              <a:t>BROMLEY</a:t>
            </a:r>
            <a:endParaRPr kumimoji="0" lang="en-US" altLang="en-US" sz="1600"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['Anerley', 'Aperfield', 'Bickley', 'Biggin Hill', 'Bromley Common', 'Chelsfield', 'Chislehurst', 'Cudham', 'Derry Downs', 'Downe', 'Eden Park', 'Elmers End', 'Elmstead', 'Goddington', 'Hayes', 'Hazelwood', 'Keston', 'Leaves Green', 'Locksbottom', 'Mottingham', 'Penge', 'Petts Wood', "Pratt's Bottom", 'Southborough', 'St Mary Cray', "St Paul's Cray"]</a:t>
            </a:r>
            <a:r>
              <a:rPr kumimoji="0" lang="en-US" altLang="en-US" sz="1600" b="0" i="0" u="none" strike="noStrike" cap="none" normalizeH="0" baseline="0" smtClean="0">
                <a:ln>
                  <a:noFill/>
                </a:ln>
                <a:solidFill>
                  <a:srgbClr val="00B0F0"/>
                </a:solidFill>
                <a:effectLst/>
              </a:rPr>
              <a:t> </a:t>
            </a:r>
            <a:endParaRPr kumimoji="0" lang="en-US" altLang="en-US" sz="1600" b="0" i="0" u="none" strike="noStrike" cap="none" normalizeH="0" baseline="0" smtClean="0">
              <a:ln>
                <a:noFill/>
              </a:ln>
              <a:solidFill>
                <a:srgbClr val="00B0F0"/>
              </a:solidFill>
              <a:effectLst/>
              <a:latin typeface="Arial" panose="020B0604020202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250372" y="792480"/>
            <a:ext cx="5023630" cy="4296093"/>
          </a:xfrm>
          <a:prstGeom prst="rect">
            <a:avLst/>
          </a:prstGeom>
        </p:spPr>
      </p:pic>
    </p:spTree>
    <p:extLst>
      <p:ext uri="{BB962C8B-B14F-4D97-AF65-F5344CB8AC3E}">
        <p14:creationId xmlns:p14="http://schemas.microsoft.com/office/powerpoint/2010/main" val="375014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1457"/>
            <a:ext cx="2419434" cy="743903"/>
          </a:xfrm>
        </p:spPr>
        <p:txBody>
          <a:bodyPr/>
          <a:lstStyle/>
          <a:p>
            <a:r>
              <a:rPr lang="en-US" sz="3600" b="1" smtClean="0"/>
              <a:t>Cluster6</a:t>
            </a:r>
            <a:endParaRPr lang="en-US" sz="3600" b="1"/>
          </a:p>
        </p:txBody>
      </p:sp>
      <p:sp>
        <p:nvSpPr>
          <p:cNvPr id="3" name="Content Placeholder 2"/>
          <p:cNvSpPr>
            <a:spLocks noGrp="1"/>
          </p:cNvSpPr>
          <p:nvPr>
            <p:ph idx="1"/>
          </p:nvPr>
        </p:nvSpPr>
        <p:spPr>
          <a:xfrm>
            <a:off x="2779777" y="5754624"/>
            <a:ext cx="4888991" cy="658368"/>
          </a:xfrm>
        </p:spPr>
        <p:txBody>
          <a:bodyPr/>
          <a:lstStyle/>
          <a:p>
            <a:pPr marL="0" indent="0">
              <a:buNone/>
            </a:pPr>
            <a:r>
              <a:rPr lang="en-US" smtClean="0">
                <a:solidFill>
                  <a:schemeClr val="accent1">
                    <a:lumMod val="75000"/>
                  </a:schemeClr>
                </a:solidFill>
              </a:rPr>
              <a:t>Parks, bakeries and museums are common in this cluster</a:t>
            </a:r>
            <a:endParaRPr lang="en-US">
              <a:solidFill>
                <a:schemeClr val="accent1">
                  <a:lumMod val="75000"/>
                </a:schemeClr>
              </a:solidFill>
            </a:endParaRPr>
          </a:p>
        </p:txBody>
      </p:sp>
      <p:sp>
        <p:nvSpPr>
          <p:cNvPr id="4" name="Text Placeholder 3"/>
          <p:cNvSpPr>
            <a:spLocks noGrp="1"/>
          </p:cNvSpPr>
          <p:nvPr>
            <p:ph type="body" sz="half" idx="2"/>
          </p:nvPr>
        </p:nvSpPr>
        <p:spPr>
          <a:xfrm>
            <a:off x="677334" y="2777069"/>
            <a:ext cx="2626698" cy="2584449"/>
          </a:xfrm>
        </p:spPr>
        <p:txBody>
          <a:bodyPr/>
          <a:lstStyle/>
          <a:p>
            <a:pPr lvl="0" defTabSz="914400" eaLnBrk="0" fontAlgn="base" hangingPunct="0">
              <a:spcBef>
                <a:spcPct val="0"/>
              </a:spcBef>
              <a:spcAft>
                <a:spcPct val="0"/>
              </a:spcAft>
              <a:buClrTx/>
              <a:buSzTx/>
            </a:pPr>
            <a:r>
              <a:rPr lang="en-US" altLang="en-US" sz="1800" b="1">
                <a:solidFill>
                  <a:srgbClr val="00B0F0"/>
                </a:solidFill>
                <a:latin typeface="Courier New" panose="02070309020205020404" pitchFamily="49" charset="0"/>
                <a:cs typeface="Courier New" panose="02070309020205020404" pitchFamily="49" charset="0"/>
              </a:rPr>
              <a:t>HARROW</a:t>
            </a:r>
          </a:p>
          <a:p>
            <a:pPr lvl="0" defTabSz="914400" eaLnBrk="0" fontAlgn="base" hangingPunct="0">
              <a:spcBef>
                <a:spcPct val="0"/>
              </a:spcBef>
              <a:spcAft>
                <a:spcPct val="0"/>
              </a:spcAft>
              <a:buClrTx/>
              <a:buSzTx/>
            </a:pPr>
            <a:r>
              <a:rPr lang="en-US" altLang="en-US" sz="1800">
                <a:solidFill>
                  <a:srgbClr val="00B0F0"/>
                </a:solidFill>
                <a:latin typeface="Courier New" panose="02070309020205020404" pitchFamily="49" charset="0"/>
                <a:cs typeface="Courier New" panose="02070309020205020404" pitchFamily="49" charset="0"/>
              </a:rPr>
              <a:t>['Harrow Weald', 'Hatch End', 'Pinner', 'Rayners Lane', 'South Harrow', 'Wealdstone', 'West Harrow']</a:t>
            </a:r>
            <a:r>
              <a:rPr lang="en-US" altLang="en-US" sz="1800">
                <a:solidFill>
                  <a:srgbClr val="00B0F0"/>
                </a:solidFill>
              </a:rPr>
              <a:t> </a:t>
            </a:r>
            <a:endParaRPr lang="en-US" altLang="en-US" sz="1800">
              <a:solidFill>
                <a:srgbClr val="00B0F0"/>
              </a:solidFill>
              <a:latin typeface="Arial" panose="020B0604020202020204" pitchFamily="34" charset="0"/>
            </a:endParaRPr>
          </a:p>
          <a:p>
            <a:endParaRPr lang="en-US"/>
          </a:p>
        </p:txBody>
      </p:sp>
      <p:pic>
        <p:nvPicPr>
          <p:cNvPr id="5" name="Picture 4"/>
          <p:cNvPicPr>
            <a:picLocks noChangeAspect="1"/>
          </p:cNvPicPr>
          <p:nvPr/>
        </p:nvPicPr>
        <p:blipFill>
          <a:blip r:embed="rId2"/>
          <a:stretch>
            <a:fillRect/>
          </a:stretch>
        </p:blipFill>
        <p:spPr>
          <a:xfrm>
            <a:off x="3425652" y="603408"/>
            <a:ext cx="5848350" cy="4810125"/>
          </a:xfrm>
          <a:prstGeom prst="rect">
            <a:avLst/>
          </a:prstGeom>
        </p:spPr>
      </p:pic>
    </p:spTree>
    <p:extLst>
      <p:ext uri="{BB962C8B-B14F-4D97-AF65-F5344CB8AC3E}">
        <p14:creationId xmlns:p14="http://schemas.microsoft.com/office/powerpoint/2010/main" val="376003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7264"/>
            <a:ext cx="2053674" cy="780288"/>
          </a:xfrm>
        </p:spPr>
        <p:txBody>
          <a:bodyPr>
            <a:normAutofit/>
          </a:bodyPr>
          <a:lstStyle/>
          <a:p>
            <a:r>
              <a:rPr lang="en-US" sz="3600" b="1" smtClean="0"/>
              <a:t>Cluster7</a:t>
            </a:r>
            <a:endParaRPr lang="en-US" sz="3600" b="1"/>
          </a:p>
        </p:txBody>
      </p:sp>
      <p:sp>
        <p:nvSpPr>
          <p:cNvPr id="3" name="Content Placeholder 2"/>
          <p:cNvSpPr>
            <a:spLocks noGrp="1"/>
          </p:cNvSpPr>
          <p:nvPr>
            <p:ph idx="1"/>
          </p:nvPr>
        </p:nvSpPr>
        <p:spPr>
          <a:xfrm>
            <a:off x="4318001" y="5632704"/>
            <a:ext cx="4063999" cy="628396"/>
          </a:xfrm>
        </p:spPr>
        <p:txBody>
          <a:bodyPr>
            <a:normAutofit lnSpcReduction="10000"/>
          </a:bodyPr>
          <a:lstStyle/>
          <a:p>
            <a:pPr marL="0" indent="0">
              <a:buNone/>
            </a:pPr>
            <a:r>
              <a:rPr lang="en-US" smtClean="0">
                <a:solidFill>
                  <a:schemeClr val="accent1">
                    <a:lumMod val="75000"/>
                  </a:schemeClr>
                </a:solidFill>
              </a:rPr>
              <a:t>Parks, pubs and athletics and sports are common in this cluster</a:t>
            </a:r>
            <a:endParaRPr lang="en-US">
              <a:solidFill>
                <a:schemeClr val="accent1">
                  <a:lumMod val="75000"/>
                </a:schemeClr>
              </a:solidFill>
            </a:endParaRPr>
          </a:p>
        </p:txBody>
      </p:sp>
      <p:pic>
        <p:nvPicPr>
          <p:cNvPr id="6" name="Picture 5"/>
          <p:cNvPicPr>
            <a:picLocks noChangeAspect="1"/>
          </p:cNvPicPr>
          <p:nvPr/>
        </p:nvPicPr>
        <p:blipFill>
          <a:blip r:embed="rId2"/>
          <a:stretch>
            <a:fillRect/>
          </a:stretch>
        </p:blipFill>
        <p:spPr>
          <a:xfrm>
            <a:off x="3645408" y="367099"/>
            <a:ext cx="5715798" cy="4725059"/>
          </a:xfrm>
          <a:prstGeom prst="rect">
            <a:avLst/>
          </a:prstGeom>
        </p:spPr>
      </p:pic>
      <p:sp>
        <p:nvSpPr>
          <p:cNvPr id="7" name="Rectangle 2"/>
          <p:cNvSpPr>
            <a:spLocks noGrp="1" noChangeArrowheads="1"/>
          </p:cNvSpPr>
          <p:nvPr>
            <p:ph type="body" sz="half" idx="2"/>
          </p:nvPr>
        </p:nvSpPr>
        <p:spPr bwMode="auto">
          <a:xfrm>
            <a:off x="292609" y="856218"/>
            <a:ext cx="3364991" cy="57246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BRENT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rPr>
              <a:t>['Kingsbury', 'Preston', 'Tokyngton', 'Wembley Park']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rgbClr val="00B0F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smtClean="0">
                <a:solidFill>
                  <a:srgbClr val="00B0F0"/>
                </a:solidFill>
                <a:latin typeface="Courier New" panose="02070309020205020404" pitchFamily="49" charset="0"/>
                <a:cs typeface="Courier New" panose="02070309020205020404" pitchFamily="49" charset="0"/>
              </a:rPr>
              <a:t>WALTHAM FOREST</a:t>
            </a:r>
          </a:p>
          <a:p>
            <a:pPr defTabSz="914400" eaLnBrk="0" fontAlgn="base" hangingPunct="0">
              <a:spcBef>
                <a:spcPct val="0"/>
              </a:spcBef>
              <a:spcAft>
                <a:spcPct val="0"/>
              </a:spcAft>
              <a:buClrTx/>
              <a:buSzTx/>
            </a:pPr>
            <a:r>
              <a:rPr kumimoji="0" lang="en-US" altLang="en-US" sz="1600" b="0" i="0" u="none" strike="noStrike" cap="none" normalizeH="0" baseline="0" smtClean="0">
                <a:ln>
                  <a:noFill/>
                </a:ln>
                <a:solidFill>
                  <a:srgbClr val="00B0F0"/>
                </a:solidFill>
                <a:effectLst/>
              </a:rPr>
              <a:t> </a:t>
            </a:r>
            <a:r>
              <a:rPr lang="en-US" altLang="en-US" sz="1600">
                <a:solidFill>
                  <a:srgbClr val="00B0F0"/>
                </a:solidFill>
                <a:latin typeface="Courier New" panose="02070309020205020404" pitchFamily="49" charset="0"/>
                <a:cs typeface="Courier New" panose="02070309020205020404" pitchFamily="49" charset="0"/>
              </a:rPr>
              <a:t>['Cann Hall', 'Chingford', 'Highams Park', 'Leytonstone', 'Upper Walthamstow', 'Walthamstow', 'Walthamstow Village</a:t>
            </a:r>
            <a:r>
              <a:rPr lang="en-US" altLang="en-US" sz="1600" smtClean="0">
                <a:solidFill>
                  <a:srgbClr val="00B0F0"/>
                </a:solidFill>
                <a:latin typeface="Courier New" panose="02070309020205020404" pitchFamily="49" charset="0"/>
                <a:cs typeface="Courier New" panose="02070309020205020404" pitchFamily="49" charset="0"/>
              </a:rPr>
              <a:t>']</a:t>
            </a:r>
          </a:p>
          <a:p>
            <a:pPr defTabSz="914400" eaLnBrk="0" fontAlgn="base" hangingPunct="0">
              <a:spcBef>
                <a:spcPct val="0"/>
              </a:spcBef>
              <a:spcAft>
                <a:spcPct val="0"/>
              </a:spcAft>
              <a:buClrTx/>
              <a:buSzTx/>
            </a:pPr>
            <a:endParaRPr lang="en-US" altLang="en-US" sz="1600" smtClean="0">
              <a:solidFill>
                <a:srgbClr val="00B0F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buClrTx/>
              <a:buSzTx/>
            </a:pPr>
            <a:r>
              <a:rPr lang="en-US" altLang="en-US" sz="1600" b="1" smtClean="0">
                <a:solidFill>
                  <a:srgbClr val="00B0F0"/>
                </a:solidFill>
                <a:latin typeface="Courier New" panose="02070309020205020404" pitchFamily="49" charset="0"/>
                <a:cs typeface="Courier New" panose="02070309020205020404" pitchFamily="49" charset="0"/>
              </a:rPr>
              <a:t>WESTMINSTER</a:t>
            </a:r>
            <a:endParaRPr lang="en-US" altLang="en-US" sz="1600" b="1" smtClean="0">
              <a:solidFill>
                <a:srgbClr val="00B0F0"/>
              </a:solidFill>
            </a:endParaRPr>
          </a:p>
          <a:p>
            <a:pPr lvl="0" defTabSz="914400" eaLnBrk="0" fontAlgn="base" hangingPunct="0">
              <a:spcBef>
                <a:spcPct val="0"/>
              </a:spcBef>
              <a:spcAft>
                <a:spcPct val="0"/>
              </a:spcAft>
              <a:buClrTx/>
              <a:buSzTx/>
            </a:pPr>
            <a:r>
              <a:rPr lang="en-US" altLang="en-US" sz="1600">
                <a:solidFill>
                  <a:srgbClr val="00B0F0"/>
                </a:solidFill>
                <a:latin typeface="Courier New" panose="02070309020205020404" pitchFamily="49" charset="0"/>
                <a:cs typeface="Courier New" panose="02070309020205020404" pitchFamily="49" charset="0"/>
              </a:rPr>
              <a:t>['Aldwych', 'Bayswater', 'Charing Cross', 'Chinatown', 'Covent Garden', 'Lisson Grove', 'Maida Vale', 'Marylebone (also St Marylebone)', 'Mayfair', 'Paddington', 'Soho', "St John's </a:t>
            </a:r>
            <a:r>
              <a:rPr lang="en-US" altLang="en-US" sz="1600" smtClean="0">
                <a:solidFill>
                  <a:srgbClr val="00B0F0"/>
                </a:solidFill>
                <a:latin typeface="Courier New" panose="02070309020205020404" pitchFamily="49" charset="0"/>
                <a:cs typeface="Courier New" panose="02070309020205020404" pitchFamily="49" charset="0"/>
              </a:rPr>
              <a:t>Wood“]</a:t>
            </a:r>
            <a:r>
              <a:rPr lang="en-US" altLang="en-US" sz="1600" smtClean="0">
                <a:solidFill>
                  <a:srgbClr val="00B0F0"/>
                </a:solidFill>
              </a:rPr>
              <a:t> </a:t>
            </a:r>
            <a:endParaRPr lang="en-US" altLang="en-US" sz="1600">
              <a:solidFill>
                <a:srgbClr val="00B0F0"/>
              </a:solidFill>
              <a:latin typeface="Arial" panose="020B0604020202020204" pitchFamily="34" charset="0"/>
            </a:endParaRPr>
          </a:p>
          <a:p>
            <a:pPr defTabSz="914400" eaLnBrk="0" fontAlgn="base" hangingPunct="0">
              <a:spcBef>
                <a:spcPct val="0"/>
              </a:spcBef>
              <a:spcAft>
                <a:spcPct val="0"/>
              </a:spcAft>
              <a:buClrTx/>
              <a:buSzTx/>
            </a:pPr>
            <a:endParaRPr lang="en-US" altLang="en-US" sz="2000" smtClean="0">
              <a:solidFill>
                <a:schemeClr val="tx1"/>
              </a:solidFill>
            </a:endParaRPr>
          </a:p>
        </p:txBody>
      </p:sp>
      <p:sp>
        <p:nvSpPr>
          <p:cNvPr id="9"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107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7264"/>
            <a:ext cx="3854528" cy="1085088"/>
          </a:xfrm>
        </p:spPr>
        <p:txBody>
          <a:bodyPr>
            <a:noAutofit/>
          </a:bodyPr>
          <a:lstStyle/>
          <a:p>
            <a:r>
              <a:rPr lang="en-US" sz="3600" b="1" smtClean="0"/>
              <a:t>The number of top three venues</a:t>
            </a:r>
            <a:endParaRPr lang="en-US" sz="3600" b="1"/>
          </a:p>
        </p:txBody>
      </p:sp>
      <p:pic>
        <p:nvPicPr>
          <p:cNvPr id="6" name="Picture 5"/>
          <p:cNvPicPr/>
          <p:nvPr/>
        </p:nvPicPr>
        <p:blipFill>
          <a:blip r:embed="rId2"/>
          <a:stretch>
            <a:fillRect/>
          </a:stretch>
        </p:blipFill>
        <p:spPr>
          <a:xfrm>
            <a:off x="524257" y="1194353"/>
            <a:ext cx="8217408" cy="4889456"/>
          </a:xfrm>
          <a:prstGeom prst="rect">
            <a:avLst/>
          </a:prstGeom>
        </p:spPr>
      </p:pic>
      <p:sp>
        <p:nvSpPr>
          <p:cNvPr id="7" name="Content Placeholder 2"/>
          <p:cNvSpPr>
            <a:spLocks noGrp="1"/>
          </p:cNvSpPr>
          <p:nvPr>
            <p:ph idx="1"/>
          </p:nvPr>
        </p:nvSpPr>
        <p:spPr>
          <a:xfrm>
            <a:off x="677335" y="6230112"/>
            <a:ext cx="6528138" cy="627888"/>
          </a:xfrm>
        </p:spPr>
        <p:txBody>
          <a:bodyPr>
            <a:normAutofit lnSpcReduction="10000"/>
          </a:bodyPr>
          <a:lstStyle/>
          <a:p>
            <a:pPr marL="0" indent="0">
              <a:buNone/>
            </a:pPr>
            <a:r>
              <a:rPr lang="en-US" smtClean="0">
                <a:solidFill>
                  <a:srgbClr val="00B0F0"/>
                </a:solidFill>
              </a:rPr>
              <a:t>Each marker shows the number of top three venues for that neighbourhood</a:t>
            </a:r>
            <a:endParaRPr lang="en-US">
              <a:solidFill>
                <a:srgbClr val="00B0F0"/>
              </a:solidFill>
            </a:endParaRPr>
          </a:p>
        </p:txBody>
      </p:sp>
    </p:spTree>
    <p:extLst>
      <p:ext uri="{BB962C8B-B14F-4D97-AF65-F5344CB8AC3E}">
        <p14:creationId xmlns:p14="http://schemas.microsoft.com/office/powerpoint/2010/main" val="3574838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96"/>
            <a:ext cx="3854528" cy="877824"/>
          </a:xfrm>
        </p:spPr>
        <p:txBody>
          <a:bodyPr>
            <a:normAutofit/>
          </a:bodyPr>
          <a:lstStyle/>
          <a:p>
            <a:r>
              <a:rPr lang="en-US" sz="3600" b="1" smtClean="0"/>
              <a:t>Crime rates</a:t>
            </a:r>
            <a:endParaRPr lang="en-US" sz="3600" b="1"/>
          </a:p>
        </p:txBody>
      </p:sp>
      <p:sp>
        <p:nvSpPr>
          <p:cNvPr id="4" name="Text Placeholder 3"/>
          <p:cNvSpPr>
            <a:spLocks noGrp="1"/>
          </p:cNvSpPr>
          <p:nvPr>
            <p:ph type="body" sz="half" idx="2"/>
          </p:nvPr>
        </p:nvSpPr>
        <p:spPr>
          <a:xfrm>
            <a:off x="677334" y="6022848"/>
            <a:ext cx="5126058" cy="682752"/>
          </a:xfrm>
        </p:spPr>
        <p:txBody>
          <a:bodyPr>
            <a:normAutofit/>
          </a:bodyPr>
          <a:lstStyle/>
          <a:p>
            <a:r>
              <a:rPr lang="en-US" sz="1800" smtClean="0">
                <a:solidFill>
                  <a:srgbClr val="00B0F0"/>
                </a:solidFill>
              </a:rPr>
              <a:t>Crime rate choropleth map with clusters superimposed on it</a:t>
            </a:r>
            <a:endParaRPr lang="en-US" sz="1800">
              <a:solidFill>
                <a:srgbClr val="00B0F0"/>
              </a:solidFill>
            </a:endParaRPr>
          </a:p>
        </p:txBody>
      </p:sp>
      <p:pic>
        <p:nvPicPr>
          <p:cNvPr id="5" name="Picture 4"/>
          <p:cNvPicPr/>
          <p:nvPr/>
        </p:nvPicPr>
        <p:blipFill>
          <a:blip r:embed="rId2"/>
          <a:stretch>
            <a:fillRect/>
          </a:stretch>
        </p:blipFill>
        <p:spPr>
          <a:xfrm>
            <a:off x="677334" y="1133856"/>
            <a:ext cx="7735146" cy="4645152"/>
          </a:xfrm>
          <a:prstGeom prst="rect">
            <a:avLst/>
          </a:prstGeom>
        </p:spPr>
      </p:pic>
    </p:spTree>
    <p:extLst>
      <p:ext uri="{BB962C8B-B14F-4D97-AF65-F5344CB8AC3E}">
        <p14:creationId xmlns:p14="http://schemas.microsoft.com/office/powerpoint/2010/main" val="421623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609600"/>
            <a:ext cx="7766936" cy="816864"/>
          </a:xfrm>
        </p:spPr>
        <p:txBody>
          <a:bodyPr/>
          <a:lstStyle/>
          <a:p>
            <a:pPr algn="l"/>
            <a:r>
              <a:rPr lang="en-US" b="1" smtClean="0"/>
              <a:t>DATA</a:t>
            </a:r>
            <a:endParaRPr lang="en-US" b="1"/>
          </a:p>
        </p:txBody>
      </p:sp>
      <p:sp>
        <p:nvSpPr>
          <p:cNvPr id="3" name="Subtitle 2"/>
          <p:cNvSpPr>
            <a:spLocks noGrp="1"/>
          </p:cNvSpPr>
          <p:nvPr>
            <p:ph type="subTitle" idx="1"/>
          </p:nvPr>
        </p:nvSpPr>
        <p:spPr>
          <a:xfrm>
            <a:off x="1507067" y="1560577"/>
            <a:ext cx="7766936" cy="4864608"/>
          </a:xfrm>
        </p:spPr>
        <p:txBody>
          <a:bodyPr>
            <a:normAutofit/>
          </a:bodyPr>
          <a:lstStyle/>
          <a:p>
            <a:pPr algn="l"/>
            <a:r>
              <a:rPr lang="en-US" sz="2000" smtClean="0">
                <a:solidFill>
                  <a:schemeClr val="accent1">
                    <a:lumMod val="75000"/>
                  </a:schemeClr>
                </a:solidFill>
              </a:rPr>
              <a:t>London borough and neighbourhood data from Wikipedia.org</a:t>
            </a:r>
          </a:p>
          <a:p>
            <a:pPr algn="l"/>
            <a:r>
              <a:rPr lang="en-US" sz="2000" smtClean="0">
                <a:solidFill>
                  <a:schemeClr val="accent1">
                    <a:lumMod val="75000"/>
                  </a:schemeClr>
                </a:solidFill>
              </a:rPr>
              <a:t>London crime rate data from </a:t>
            </a:r>
            <a:r>
              <a:rPr lang="en-US" sz="2000" smtClean="0">
                <a:solidFill>
                  <a:schemeClr val="accent1">
                    <a:lumMod val="75000"/>
                  </a:schemeClr>
                </a:solidFill>
              </a:rPr>
              <a:t>finder.com</a:t>
            </a:r>
            <a:endParaRPr lang="en-US" sz="2000" smtClean="0">
              <a:solidFill>
                <a:schemeClr val="accent1">
                  <a:lumMod val="75000"/>
                </a:schemeClr>
              </a:solidFill>
            </a:endParaRPr>
          </a:p>
          <a:p>
            <a:pPr algn="l"/>
            <a:r>
              <a:rPr lang="en-US" sz="2000" smtClean="0">
                <a:solidFill>
                  <a:schemeClr val="accent1">
                    <a:lumMod val="75000"/>
                  </a:schemeClr>
                </a:solidFill>
              </a:rPr>
              <a:t>London housing price data </a:t>
            </a:r>
            <a:r>
              <a:rPr lang="en-US" sz="2000" smtClean="0">
                <a:solidFill>
                  <a:schemeClr val="accent1">
                    <a:lumMod val="75000"/>
                  </a:schemeClr>
                </a:solidFill>
              </a:rPr>
              <a:t>from property.co.uk</a:t>
            </a:r>
            <a:endParaRPr lang="en-US" sz="2000" smtClean="0">
              <a:solidFill>
                <a:schemeClr val="accent1">
                  <a:lumMod val="75000"/>
                </a:schemeClr>
              </a:solidFill>
            </a:endParaRPr>
          </a:p>
          <a:p>
            <a:pPr algn="l"/>
            <a:r>
              <a:rPr lang="en-US" sz="2000" smtClean="0">
                <a:solidFill>
                  <a:schemeClr val="accent1">
                    <a:lumMod val="75000"/>
                  </a:schemeClr>
                </a:solidFill>
              </a:rPr>
              <a:t>London neighbourhood </a:t>
            </a:r>
            <a:r>
              <a:rPr lang="en-US" sz="2000" smtClean="0">
                <a:solidFill>
                  <a:schemeClr val="accent1">
                    <a:lumMod val="75000"/>
                  </a:schemeClr>
                </a:solidFill>
              </a:rPr>
              <a:t>coordinates from Geocoder library</a:t>
            </a:r>
            <a:endParaRPr lang="en-US" sz="2000" smtClean="0">
              <a:solidFill>
                <a:schemeClr val="accent1">
                  <a:lumMod val="75000"/>
                </a:schemeClr>
              </a:solidFill>
            </a:endParaRPr>
          </a:p>
          <a:p>
            <a:pPr algn="l"/>
            <a:r>
              <a:rPr lang="en-US" sz="2000" smtClean="0">
                <a:solidFill>
                  <a:schemeClr val="accent1">
                    <a:lumMod val="75000"/>
                  </a:schemeClr>
                </a:solidFill>
              </a:rPr>
              <a:t>London borough </a:t>
            </a:r>
            <a:r>
              <a:rPr lang="en-US" sz="2000" smtClean="0">
                <a:solidFill>
                  <a:schemeClr val="accent1">
                    <a:lumMod val="75000"/>
                  </a:schemeClr>
                </a:solidFill>
              </a:rPr>
              <a:t>coordinates from github</a:t>
            </a:r>
            <a:endParaRPr lang="en-US" sz="2000" smtClean="0">
              <a:solidFill>
                <a:schemeClr val="accent1">
                  <a:lumMod val="75000"/>
                </a:schemeClr>
              </a:solidFill>
            </a:endParaRPr>
          </a:p>
          <a:p>
            <a:pPr algn="l"/>
            <a:r>
              <a:rPr lang="en-US" sz="2000" smtClean="0">
                <a:solidFill>
                  <a:schemeClr val="accent1">
                    <a:lumMod val="75000"/>
                  </a:schemeClr>
                </a:solidFill>
              </a:rPr>
              <a:t>London venue </a:t>
            </a:r>
            <a:r>
              <a:rPr lang="en-US" sz="2000" smtClean="0">
                <a:solidFill>
                  <a:schemeClr val="accent1">
                    <a:lumMod val="75000"/>
                  </a:schemeClr>
                </a:solidFill>
              </a:rPr>
              <a:t>data from foursquare.com</a:t>
            </a:r>
            <a:endParaRPr lang="en-US" sz="2000">
              <a:solidFill>
                <a:schemeClr val="accent1">
                  <a:lumMod val="75000"/>
                </a:schemeClr>
              </a:solidFill>
            </a:endParaRPr>
          </a:p>
        </p:txBody>
      </p:sp>
    </p:spTree>
    <p:extLst>
      <p:ext uri="{BB962C8B-B14F-4D97-AF65-F5344CB8AC3E}">
        <p14:creationId xmlns:p14="http://schemas.microsoft.com/office/powerpoint/2010/main" val="1050013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348" y="4108703"/>
            <a:ext cx="2846154" cy="2194561"/>
          </a:xfrm>
        </p:spPr>
        <p:txBody>
          <a:bodyPr>
            <a:noAutofit/>
          </a:bodyPr>
          <a:lstStyle/>
          <a:p>
            <a:r>
              <a:rPr lang="en-US" sz="1800" smtClean="0"/>
              <a:t>Choropleth maps showing the average house sale price and average house price per sqft in £ for each London borough</a:t>
            </a:r>
            <a:endParaRPr lang="en-US" sz="1800"/>
          </a:p>
        </p:txBody>
      </p:sp>
      <p:pic>
        <p:nvPicPr>
          <p:cNvPr id="5" name="Picture 4"/>
          <p:cNvPicPr/>
          <p:nvPr/>
        </p:nvPicPr>
        <p:blipFill>
          <a:blip r:embed="rId2"/>
          <a:stretch>
            <a:fillRect/>
          </a:stretch>
        </p:blipFill>
        <p:spPr>
          <a:xfrm>
            <a:off x="3175502" y="250379"/>
            <a:ext cx="5871714" cy="3317431"/>
          </a:xfrm>
          <a:prstGeom prst="rect">
            <a:avLst/>
          </a:prstGeom>
        </p:spPr>
      </p:pic>
      <p:pic>
        <p:nvPicPr>
          <p:cNvPr id="6" name="Picture 5"/>
          <p:cNvPicPr/>
          <p:nvPr/>
        </p:nvPicPr>
        <p:blipFill>
          <a:blip r:embed="rId3"/>
          <a:stretch>
            <a:fillRect/>
          </a:stretch>
        </p:blipFill>
        <p:spPr>
          <a:xfrm>
            <a:off x="3175502" y="3567810"/>
            <a:ext cx="5943600" cy="2991485"/>
          </a:xfrm>
          <a:prstGeom prst="rect">
            <a:avLst/>
          </a:prstGeom>
        </p:spPr>
      </p:pic>
      <p:sp>
        <p:nvSpPr>
          <p:cNvPr id="7" name="Title 1"/>
          <p:cNvSpPr txBox="1">
            <a:spLocks/>
          </p:cNvSpPr>
          <p:nvPr/>
        </p:nvSpPr>
        <p:spPr>
          <a:xfrm>
            <a:off x="243840" y="402779"/>
            <a:ext cx="2718816" cy="3317431"/>
          </a:xfrm>
          <a:prstGeom prst="rect">
            <a:avLst/>
          </a:prstGeom>
        </p:spPr>
        <p:txBody>
          <a:bodyPr vert="horz" lIns="91440" tIns="45720" rIns="91440" bIns="45720" rtlCol="0" anchor="b">
            <a:no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mtClean="0"/>
              <a:t>The more expensive houses are in the middle of London</a:t>
            </a:r>
            <a:endParaRPr lang="en-US" sz="3600" b="1"/>
          </a:p>
        </p:txBody>
      </p:sp>
    </p:spTree>
    <p:extLst>
      <p:ext uri="{BB962C8B-B14F-4D97-AF65-F5344CB8AC3E}">
        <p14:creationId xmlns:p14="http://schemas.microsoft.com/office/powerpoint/2010/main" val="1663107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07067" y="438912"/>
            <a:ext cx="6429925" cy="963168"/>
          </a:xfrm>
        </p:spPr>
        <p:txBody>
          <a:bodyPr/>
          <a:lstStyle/>
          <a:p>
            <a:pPr algn="l"/>
            <a:r>
              <a:rPr lang="en-US" sz="3600" b="1" smtClean="0"/>
              <a:t>The median crime rate is 96.1</a:t>
            </a:r>
            <a:endParaRPr lang="en-US" sz="3600" b="1"/>
          </a:p>
        </p:txBody>
      </p:sp>
      <p:sp>
        <p:nvSpPr>
          <p:cNvPr id="6" name="Subtitle 5"/>
          <p:cNvSpPr>
            <a:spLocks noGrp="1"/>
          </p:cNvSpPr>
          <p:nvPr>
            <p:ph type="subTitle" idx="1"/>
          </p:nvPr>
        </p:nvSpPr>
        <p:spPr>
          <a:xfrm>
            <a:off x="780289" y="5839968"/>
            <a:ext cx="4803647" cy="780288"/>
          </a:xfrm>
        </p:spPr>
        <p:txBody>
          <a:bodyPr/>
          <a:lstStyle/>
          <a:p>
            <a:pPr algn="l"/>
            <a:r>
              <a:rPr lang="en-US" smtClean="0">
                <a:solidFill>
                  <a:srgbClr val="00B0F0"/>
                </a:solidFill>
              </a:rPr>
              <a:t>Westminster is an outlier with a crime rate of 281.7</a:t>
            </a:r>
            <a:endParaRPr lang="en-US">
              <a:solidFill>
                <a:srgbClr val="00B0F0"/>
              </a:solidFill>
            </a:endParaRPr>
          </a:p>
        </p:txBody>
      </p:sp>
      <p:pic>
        <p:nvPicPr>
          <p:cNvPr id="7" name="Picture 6"/>
          <p:cNvPicPr/>
          <p:nvPr/>
        </p:nvPicPr>
        <p:blipFill>
          <a:blip r:embed="rId2"/>
          <a:stretch>
            <a:fillRect/>
          </a:stretch>
        </p:blipFill>
        <p:spPr>
          <a:xfrm>
            <a:off x="780289" y="1705779"/>
            <a:ext cx="5340096" cy="4134189"/>
          </a:xfrm>
          <a:prstGeom prst="rect">
            <a:avLst/>
          </a:prstGeom>
        </p:spPr>
      </p:pic>
      <p:sp>
        <p:nvSpPr>
          <p:cNvPr id="8" name="Rectangle 7"/>
          <p:cNvSpPr/>
          <p:nvPr/>
        </p:nvSpPr>
        <p:spPr>
          <a:xfrm>
            <a:off x="6022849" y="1503983"/>
            <a:ext cx="3633215" cy="2585323"/>
          </a:xfrm>
          <a:prstGeom prst="rect">
            <a:avLst/>
          </a:prstGeom>
        </p:spPr>
        <p:txBody>
          <a:bodyPr wrap="square">
            <a:spAutoFit/>
          </a:bodyPr>
          <a:lstStyle/>
          <a:p>
            <a:r>
              <a:rPr lang="en-US">
                <a:solidFill>
                  <a:srgbClr val="00B0F0"/>
                </a:solidFill>
              </a:rPr>
              <a:t>Barnet, Bexley, Bromley, Croydon, Ealing, Enfield, Harrow, Havering, Hillingdon, Kingston upon Thames, Merton, Redbridge, Richmond upon Thames, Sutton, Waltham Forest and Wandsworth'</a:t>
            </a:r>
          </a:p>
          <a:p>
            <a:r>
              <a:rPr lang="en-US">
                <a:solidFill>
                  <a:srgbClr val="00B0F0"/>
                </a:solidFill>
              </a:rPr>
              <a:t>have crime rates below the median crime rate of 96.1.</a:t>
            </a:r>
          </a:p>
        </p:txBody>
      </p:sp>
    </p:spTree>
    <p:extLst>
      <p:ext uri="{BB962C8B-B14F-4D97-AF65-F5344CB8AC3E}">
        <p14:creationId xmlns:p14="http://schemas.microsoft.com/office/powerpoint/2010/main" val="3958618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565226" cy="1121664"/>
          </a:xfrm>
        </p:spPr>
        <p:txBody>
          <a:bodyPr>
            <a:noAutofit/>
          </a:bodyPr>
          <a:lstStyle/>
          <a:p>
            <a:r>
              <a:rPr lang="en-US" b="1" smtClean="0"/>
              <a:t>Averahe house price per sqft</a:t>
            </a:r>
            <a:endParaRPr lang="en-US" b="1"/>
          </a:p>
        </p:txBody>
      </p:sp>
      <p:sp>
        <p:nvSpPr>
          <p:cNvPr id="3" name="Content Placeholder 2"/>
          <p:cNvSpPr>
            <a:spLocks noGrp="1"/>
          </p:cNvSpPr>
          <p:nvPr>
            <p:ph idx="1"/>
          </p:nvPr>
        </p:nvSpPr>
        <p:spPr>
          <a:xfrm>
            <a:off x="6449568" y="609600"/>
            <a:ext cx="3121152" cy="5644896"/>
          </a:xfrm>
        </p:spPr>
        <p:txBody>
          <a:bodyPr>
            <a:normAutofit/>
          </a:bodyPr>
          <a:lstStyle/>
          <a:p>
            <a:pPr marL="0" indent="0">
              <a:buNone/>
            </a:pPr>
            <a:r>
              <a:rPr lang="en-US">
                <a:solidFill>
                  <a:srgbClr val="00B0F0"/>
                </a:solidFill>
              </a:rPr>
              <a:t>Croydon, Bexley, Redbridge, Westminster, Brent, Bromley, Islington, Havering, Barnet, Enfield, Wandsworth, Southwark, Barking and Dagenham, Richmond upon Thames, Newham, Sutton, Ealing, Lewisham, Harrow, Camden, Kingston upon Thames, Tower Hamlets, Greenwich, Haringey, Hounslow, Waltham Forest, Kensington and Chelsea, Merton, Hillingdon, Hackney and Hammersmith and Fulham have the average housing price per sqft in the low range.</a:t>
            </a:r>
          </a:p>
          <a:p>
            <a:endParaRPr lang="en-US">
              <a:solidFill>
                <a:srgbClr val="00B0F0"/>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648" y="1950720"/>
            <a:ext cx="6388608" cy="3645408"/>
          </a:xfrm>
          <a:prstGeom prst="rect">
            <a:avLst/>
          </a:prstGeom>
        </p:spPr>
      </p:pic>
    </p:spTree>
    <p:extLst>
      <p:ext uri="{BB962C8B-B14F-4D97-AF65-F5344CB8AC3E}">
        <p14:creationId xmlns:p14="http://schemas.microsoft.com/office/powerpoint/2010/main" val="4016693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6662250" cy="1320800"/>
          </a:xfrm>
        </p:spPr>
        <p:txBody>
          <a:bodyPr>
            <a:normAutofit fontScale="90000"/>
          </a:bodyPr>
          <a:lstStyle/>
          <a:p>
            <a:r>
              <a:rPr lang="en-US" b="1"/>
              <a:t>Boroughs with low average price per sqft and below the median crime rate</a:t>
            </a:r>
            <a:r>
              <a:rPr lang="en-US"/>
              <a:t/>
            </a:r>
            <a:br>
              <a:rPr lang="en-US"/>
            </a:br>
            <a:endParaRPr lang="en-US"/>
          </a:p>
        </p:txBody>
      </p:sp>
      <p:sp>
        <p:nvSpPr>
          <p:cNvPr id="3" name="Content Placeholder 2"/>
          <p:cNvSpPr>
            <a:spLocks noGrp="1"/>
          </p:cNvSpPr>
          <p:nvPr>
            <p:ph idx="1"/>
          </p:nvPr>
        </p:nvSpPr>
        <p:spPr>
          <a:xfrm>
            <a:off x="677334" y="2160589"/>
            <a:ext cx="2931498" cy="3880773"/>
          </a:xfrm>
        </p:spPr>
        <p:txBody>
          <a:bodyPr/>
          <a:lstStyle/>
          <a:p>
            <a:pPr marL="0" indent="0">
              <a:buNone/>
            </a:pPr>
            <a:r>
              <a:rPr lang="en-US">
                <a:solidFill>
                  <a:srgbClr val="00B0F0"/>
                </a:solidFill>
              </a:rPr>
              <a:t>Barnet, Bexley, Bromley, Croydon, Ealing, Enfield, Harrow, Havering, Hillingdon, Kingston upon Thames, Merton Redbridge, Richmond upon Thames, Sutton, Waltham Forest and Wandsworth.</a:t>
            </a:r>
            <a:endParaRPr lang="en-US">
              <a:solidFill>
                <a:srgbClr val="00B0F0"/>
              </a:solidFill>
            </a:endParaRPr>
          </a:p>
        </p:txBody>
      </p:sp>
    </p:spTree>
    <p:extLst>
      <p:ext uri="{BB962C8B-B14F-4D97-AF65-F5344CB8AC3E}">
        <p14:creationId xmlns:p14="http://schemas.microsoft.com/office/powerpoint/2010/main" val="92720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809578" cy="1320800"/>
          </a:xfrm>
        </p:spPr>
        <p:txBody>
          <a:bodyPr/>
          <a:lstStyle/>
          <a:p>
            <a:r>
              <a:rPr lang="en-US" b="1" smtClean="0"/>
              <a:t>Conclusion</a:t>
            </a:r>
            <a:endParaRPr lang="en-US" b="1"/>
          </a:p>
        </p:txBody>
      </p:sp>
      <p:sp>
        <p:nvSpPr>
          <p:cNvPr id="3" name="Content Placeholder 2"/>
          <p:cNvSpPr>
            <a:spLocks noGrp="1"/>
          </p:cNvSpPr>
          <p:nvPr>
            <p:ph idx="1"/>
          </p:nvPr>
        </p:nvSpPr>
        <p:spPr/>
        <p:txBody>
          <a:bodyPr>
            <a:normAutofit/>
          </a:bodyPr>
          <a:lstStyle/>
          <a:p>
            <a:r>
              <a:rPr lang="en-US" sz="2400" smtClean="0">
                <a:solidFill>
                  <a:srgbClr val="00B0F0"/>
                </a:solidFill>
              </a:rPr>
              <a:t>Clustered London neighbourhoods based on venue categories</a:t>
            </a:r>
          </a:p>
          <a:p>
            <a:r>
              <a:rPr lang="en-US" sz="2400" smtClean="0">
                <a:solidFill>
                  <a:srgbClr val="00B0F0"/>
                </a:solidFill>
              </a:rPr>
              <a:t>Analysed each cluster and found the most common venue categories and their counts</a:t>
            </a:r>
          </a:p>
          <a:p>
            <a:r>
              <a:rPr lang="en-US" sz="2400" smtClean="0">
                <a:solidFill>
                  <a:srgbClr val="00B0F0"/>
                </a:solidFill>
              </a:rPr>
              <a:t>Retrieved </a:t>
            </a:r>
            <a:r>
              <a:rPr lang="en-US" sz="2400">
                <a:solidFill>
                  <a:srgbClr val="00B0F0"/>
                </a:solidFill>
              </a:rPr>
              <a:t>the boroughs with low average house sale price and </a:t>
            </a:r>
            <a:r>
              <a:rPr lang="en-US" sz="2400">
                <a:solidFill>
                  <a:srgbClr val="00B0F0"/>
                </a:solidFill>
              </a:rPr>
              <a:t>crime </a:t>
            </a:r>
            <a:r>
              <a:rPr lang="en-US" sz="2400" smtClean="0">
                <a:solidFill>
                  <a:srgbClr val="00B0F0"/>
                </a:solidFill>
              </a:rPr>
              <a:t>rates</a:t>
            </a:r>
          </a:p>
          <a:p>
            <a:r>
              <a:rPr lang="en-US">
                <a:solidFill>
                  <a:srgbClr val="00B0F0"/>
                </a:solidFill>
              </a:rPr>
              <a:t>T</a:t>
            </a:r>
            <a:r>
              <a:rPr lang="en-US" smtClean="0">
                <a:solidFill>
                  <a:srgbClr val="00B0F0"/>
                </a:solidFill>
              </a:rPr>
              <a:t>he </a:t>
            </a:r>
            <a:r>
              <a:rPr lang="en-US">
                <a:solidFill>
                  <a:srgbClr val="00B0F0"/>
                </a:solidFill>
              </a:rPr>
              <a:t>results of this project can be a good place to start for anyone that wants to move to London.</a:t>
            </a:r>
            <a:endParaRPr lang="en-US" sz="2400">
              <a:solidFill>
                <a:srgbClr val="00B0F0"/>
              </a:solidFill>
            </a:endParaRPr>
          </a:p>
        </p:txBody>
      </p:sp>
    </p:spTree>
    <p:extLst>
      <p:ext uri="{BB962C8B-B14F-4D97-AF65-F5344CB8AC3E}">
        <p14:creationId xmlns:p14="http://schemas.microsoft.com/office/powerpoint/2010/main" val="370775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1248"/>
          </a:xfrm>
        </p:spPr>
        <p:txBody>
          <a:bodyPr/>
          <a:lstStyle/>
          <a:p>
            <a:r>
              <a:rPr lang="en-US" b="1" smtClean="0"/>
              <a:t>London </a:t>
            </a:r>
            <a:r>
              <a:rPr lang="en-US" b="1" err="1" smtClean="0"/>
              <a:t>neighbourhoods</a:t>
            </a:r>
            <a:endParaRPr lang="en-US" b="1"/>
          </a:p>
        </p:txBody>
      </p:sp>
      <p:sp>
        <p:nvSpPr>
          <p:cNvPr id="3" name="Content Placeholder 2"/>
          <p:cNvSpPr>
            <a:spLocks noGrp="1"/>
          </p:cNvSpPr>
          <p:nvPr>
            <p:ph idx="1"/>
          </p:nvPr>
        </p:nvSpPr>
        <p:spPr>
          <a:xfrm>
            <a:off x="677334" y="5644896"/>
            <a:ext cx="8596668" cy="743712"/>
          </a:xfrm>
        </p:spPr>
        <p:txBody>
          <a:bodyPr/>
          <a:lstStyle/>
          <a:p>
            <a:pPr marL="0" indent="0">
              <a:buNone/>
            </a:pPr>
            <a:r>
              <a:rPr lang="en-US" smtClean="0">
                <a:solidFill>
                  <a:schemeClr val="accent1">
                    <a:lumMod val="75000"/>
                  </a:schemeClr>
                </a:solidFill>
              </a:rPr>
              <a:t>Each marker represents a neighbourhood.</a:t>
            </a:r>
            <a:endParaRPr lang="en-US">
              <a:solidFill>
                <a:schemeClr val="accent1">
                  <a:lumMod val="75000"/>
                </a:schemeClr>
              </a:solidFill>
            </a:endParaRPr>
          </a:p>
        </p:txBody>
      </p:sp>
      <p:pic>
        <p:nvPicPr>
          <p:cNvPr id="5" name="Picture 4"/>
          <p:cNvPicPr>
            <a:picLocks noChangeAspect="1"/>
          </p:cNvPicPr>
          <p:nvPr/>
        </p:nvPicPr>
        <p:blipFill>
          <a:blip r:embed="rId2"/>
          <a:stretch>
            <a:fillRect/>
          </a:stretch>
        </p:blipFill>
        <p:spPr>
          <a:xfrm>
            <a:off x="926593" y="1450848"/>
            <a:ext cx="7266432" cy="3755136"/>
          </a:xfrm>
          <a:prstGeom prst="rect">
            <a:avLst/>
          </a:prstGeom>
        </p:spPr>
      </p:pic>
    </p:spTree>
    <p:extLst>
      <p:ext uri="{BB962C8B-B14F-4D97-AF65-F5344CB8AC3E}">
        <p14:creationId xmlns:p14="http://schemas.microsoft.com/office/powerpoint/2010/main" val="327212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3840"/>
            <a:ext cx="8596668" cy="585216"/>
          </a:xfrm>
        </p:spPr>
        <p:txBody>
          <a:bodyPr>
            <a:noAutofit/>
          </a:bodyPr>
          <a:lstStyle/>
          <a:p>
            <a:r>
              <a:rPr lang="en-US" b="1" smtClean="0"/>
              <a:t>London crime rates</a:t>
            </a:r>
            <a:endParaRPr lang="en-US" b="1"/>
          </a:p>
        </p:txBody>
      </p:sp>
      <p:sp>
        <p:nvSpPr>
          <p:cNvPr id="3" name="Content Placeholder 2"/>
          <p:cNvSpPr>
            <a:spLocks noGrp="1"/>
          </p:cNvSpPr>
          <p:nvPr>
            <p:ph idx="1"/>
          </p:nvPr>
        </p:nvSpPr>
        <p:spPr>
          <a:xfrm>
            <a:off x="677334" y="5937504"/>
            <a:ext cx="8596668" cy="792480"/>
          </a:xfrm>
        </p:spPr>
        <p:txBody>
          <a:bodyPr/>
          <a:lstStyle/>
          <a:p>
            <a:pPr marL="0" indent="0">
              <a:buNone/>
            </a:pPr>
            <a:r>
              <a:rPr lang="en-US" smtClean="0">
                <a:solidFill>
                  <a:schemeClr val="accent1">
                    <a:lumMod val="75000"/>
                  </a:schemeClr>
                </a:solidFill>
              </a:rPr>
              <a:t>It appears that Westminster has the highest crime rates per 1000 people</a:t>
            </a:r>
            <a:endParaRPr lang="en-US">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677334" y="1133856"/>
            <a:ext cx="7491306" cy="4645152"/>
          </a:xfrm>
          <a:prstGeom prst="rect">
            <a:avLst/>
          </a:prstGeom>
        </p:spPr>
      </p:pic>
    </p:spTree>
    <p:extLst>
      <p:ext uri="{BB962C8B-B14F-4D97-AF65-F5344CB8AC3E}">
        <p14:creationId xmlns:p14="http://schemas.microsoft.com/office/powerpoint/2010/main" val="170694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2880"/>
            <a:ext cx="8596668" cy="633984"/>
          </a:xfrm>
        </p:spPr>
        <p:txBody>
          <a:bodyPr>
            <a:noAutofit/>
          </a:bodyPr>
          <a:lstStyle/>
          <a:p>
            <a:r>
              <a:rPr lang="en-US" b="1" smtClean="0"/>
              <a:t>London crime counts in 2020</a:t>
            </a:r>
            <a:endParaRPr lang="en-US" b="1"/>
          </a:p>
        </p:txBody>
      </p:sp>
      <p:sp>
        <p:nvSpPr>
          <p:cNvPr id="3" name="Content Placeholder 2"/>
          <p:cNvSpPr>
            <a:spLocks noGrp="1"/>
          </p:cNvSpPr>
          <p:nvPr>
            <p:ph idx="1"/>
          </p:nvPr>
        </p:nvSpPr>
        <p:spPr>
          <a:xfrm>
            <a:off x="677334" y="5705856"/>
            <a:ext cx="8596668" cy="335506"/>
          </a:xfrm>
        </p:spPr>
        <p:txBody>
          <a:bodyPr>
            <a:normAutofit fontScale="92500" lnSpcReduction="10000"/>
          </a:bodyPr>
          <a:lstStyle/>
          <a:p>
            <a:pPr marL="0" indent="0">
              <a:buNone/>
            </a:pPr>
            <a:r>
              <a:rPr lang="en-US" smtClean="0">
                <a:solidFill>
                  <a:schemeClr val="accent1">
                    <a:lumMod val="75000"/>
                  </a:schemeClr>
                </a:solidFill>
              </a:rPr>
              <a:t>Westminster also has the highest crime counts</a:t>
            </a:r>
            <a:endParaRPr lang="en-US">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593556" y="816864"/>
            <a:ext cx="8764223" cy="4582164"/>
          </a:xfrm>
          <a:prstGeom prst="rect">
            <a:avLst/>
          </a:prstGeom>
        </p:spPr>
      </p:pic>
    </p:spTree>
    <p:extLst>
      <p:ext uri="{BB962C8B-B14F-4D97-AF65-F5344CB8AC3E}">
        <p14:creationId xmlns:p14="http://schemas.microsoft.com/office/powerpoint/2010/main" val="136126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6304"/>
            <a:ext cx="8596668" cy="646176"/>
          </a:xfrm>
        </p:spPr>
        <p:txBody>
          <a:bodyPr>
            <a:normAutofit/>
          </a:bodyPr>
          <a:lstStyle/>
          <a:p>
            <a:r>
              <a:rPr lang="en-US" b="1" smtClean="0"/>
              <a:t>Crime rates on map of London</a:t>
            </a:r>
            <a:endParaRPr lang="en-US" b="1"/>
          </a:p>
        </p:txBody>
      </p:sp>
      <p:sp>
        <p:nvSpPr>
          <p:cNvPr id="3" name="Content Placeholder 2"/>
          <p:cNvSpPr>
            <a:spLocks noGrp="1"/>
          </p:cNvSpPr>
          <p:nvPr>
            <p:ph idx="1"/>
          </p:nvPr>
        </p:nvSpPr>
        <p:spPr>
          <a:xfrm>
            <a:off x="677334" y="6230112"/>
            <a:ext cx="8596668" cy="451104"/>
          </a:xfrm>
        </p:spPr>
        <p:txBody>
          <a:bodyPr/>
          <a:lstStyle/>
          <a:p>
            <a:endParaRPr lang="en-US"/>
          </a:p>
        </p:txBody>
      </p:sp>
      <p:pic>
        <p:nvPicPr>
          <p:cNvPr id="4" name="Picture 3"/>
          <p:cNvPicPr>
            <a:picLocks noChangeAspect="1"/>
          </p:cNvPicPr>
          <p:nvPr/>
        </p:nvPicPr>
        <p:blipFill>
          <a:blip r:embed="rId2"/>
          <a:stretch>
            <a:fillRect/>
          </a:stretch>
        </p:blipFill>
        <p:spPr>
          <a:xfrm>
            <a:off x="671727" y="1027011"/>
            <a:ext cx="8602275" cy="5096586"/>
          </a:xfrm>
          <a:prstGeom prst="rect">
            <a:avLst/>
          </a:prstGeom>
        </p:spPr>
      </p:pic>
    </p:spTree>
    <p:extLst>
      <p:ext uri="{BB962C8B-B14F-4D97-AF65-F5344CB8AC3E}">
        <p14:creationId xmlns:p14="http://schemas.microsoft.com/office/powerpoint/2010/main" val="293017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5344"/>
            <a:ext cx="8596668" cy="646176"/>
          </a:xfrm>
        </p:spPr>
        <p:txBody>
          <a:bodyPr>
            <a:normAutofit/>
          </a:bodyPr>
          <a:lstStyle/>
          <a:p>
            <a:r>
              <a:rPr lang="en-US" b="1" smtClean="0"/>
              <a:t>Average price per sqft in £</a:t>
            </a:r>
            <a:endParaRPr lang="en-US" b="1"/>
          </a:p>
        </p:txBody>
      </p:sp>
      <p:sp>
        <p:nvSpPr>
          <p:cNvPr id="3" name="Content Placeholder 2"/>
          <p:cNvSpPr>
            <a:spLocks noGrp="1"/>
          </p:cNvSpPr>
          <p:nvPr>
            <p:ph idx="1"/>
          </p:nvPr>
        </p:nvSpPr>
        <p:spPr>
          <a:xfrm>
            <a:off x="677334" y="6120384"/>
            <a:ext cx="8596668" cy="737616"/>
          </a:xfrm>
        </p:spPr>
        <p:txBody>
          <a:bodyPr>
            <a:normAutofit/>
          </a:bodyPr>
          <a:lstStyle/>
          <a:p>
            <a:pPr marL="0" indent="0">
              <a:buNone/>
            </a:pPr>
            <a:r>
              <a:rPr lang="en-US" smtClean="0">
                <a:solidFill>
                  <a:schemeClr val="accent1">
                    <a:lumMod val="75000"/>
                  </a:schemeClr>
                </a:solidFill>
              </a:rPr>
              <a:t>Many areas in London have the price per sqft between 350 and 800</a:t>
            </a:r>
            <a:endParaRPr lang="en-US">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523352" y="1437822"/>
            <a:ext cx="7487695" cy="3762900"/>
          </a:xfrm>
          <a:prstGeom prst="rect">
            <a:avLst/>
          </a:prstGeom>
        </p:spPr>
      </p:pic>
    </p:spTree>
    <p:extLst>
      <p:ext uri="{BB962C8B-B14F-4D97-AF65-F5344CB8AC3E}">
        <p14:creationId xmlns:p14="http://schemas.microsoft.com/office/powerpoint/2010/main" val="146908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96"/>
            <a:ext cx="8596668" cy="768096"/>
          </a:xfrm>
        </p:spPr>
        <p:txBody>
          <a:bodyPr>
            <a:normAutofit fontScale="90000"/>
          </a:bodyPr>
          <a:lstStyle/>
          <a:p>
            <a:r>
              <a:rPr lang="en-US" sz="4000" b="1" smtClean="0"/>
              <a:t>MODEL: K Means</a:t>
            </a:r>
            <a:r>
              <a:rPr lang="en-US" b="1" smtClean="0"/>
              <a:t/>
            </a:r>
            <a:br>
              <a:rPr lang="en-US" b="1" smtClean="0"/>
            </a:br>
            <a:endParaRPr lang="en-US" b="1"/>
          </a:p>
        </p:txBody>
      </p:sp>
      <p:sp>
        <p:nvSpPr>
          <p:cNvPr id="3" name="Content Placeholder 2"/>
          <p:cNvSpPr>
            <a:spLocks noGrp="1"/>
          </p:cNvSpPr>
          <p:nvPr>
            <p:ph idx="1"/>
          </p:nvPr>
        </p:nvSpPr>
        <p:spPr>
          <a:xfrm>
            <a:off x="6571488" y="1719072"/>
            <a:ext cx="3023616" cy="1341120"/>
          </a:xfrm>
        </p:spPr>
        <p:txBody>
          <a:bodyPr/>
          <a:lstStyle/>
          <a:p>
            <a:pPr marL="0" indent="0">
              <a:buNone/>
            </a:pPr>
            <a:r>
              <a:rPr lang="en-US" smtClean="0">
                <a:solidFill>
                  <a:schemeClr val="accent1">
                    <a:lumMod val="75000"/>
                  </a:schemeClr>
                </a:solidFill>
              </a:rPr>
              <a:t>The ideal number of clusters is 7 as predicted by the KElbowvisualizer model</a:t>
            </a:r>
            <a:endParaRPr lang="en-US">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91991" y="1236239"/>
            <a:ext cx="6287377" cy="4239217"/>
          </a:xfrm>
          <a:prstGeom prst="rect">
            <a:avLst/>
          </a:prstGeom>
        </p:spPr>
      </p:pic>
    </p:spTree>
    <p:extLst>
      <p:ext uri="{BB962C8B-B14F-4D97-AF65-F5344CB8AC3E}">
        <p14:creationId xmlns:p14="http://schemas.microsoft.com/office/powerpoint/2010/main" val="732179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8495"/>
            <a:ext cx="8596668" cy="1096249"/>
          </a:xfrm>
        </p:spPr>
        <p:txBody>
          <a:bodyPr>
            <a:normAutofit fontScale="90000"/>
          </a:bodyPr>
          <a:lstStyle/>
          <a:p>
            <a:r>
              <a:rPr lang="en-US" sz="4000" b="1" smtClean="0"/>
              <a:t>RESULTS</a:t>
            </a:r>
            <a:r>
              <a:rPr lang="en-US" b="1" smtClean="0"/>
              <a:t/>
            </a:r>
            <a:br>
              <a:rPr lang="en-US" b="1" smtClean="0"/>
            </a:br>
            <a:r>
              <a:rPr lang="en-US" b="1" smtClean="0"/>
              <a:t>Clusters</a:t>
            </a:r>
            <a:endParaRPr lang="en-US" b="1"/>
          </a:p>
        </p:txBody>
      </p:sp>
      <p:sp>
        <p:nvSpPr>
          <p:cNvPr id="3" name="Content Placeholder 2"/>
          <p:cNvSpPr>
            <a:spLocks noGrp="1"/>
          </p:cNvSpPr>
          <p:nvPr>
            <p:ph idx="1"/>
          </p:nvPr>
        </p:nvSpPr>
        <p:spPr>
          <a:xfrm>
            <a:off x="677334" y="5913120"/>
            <a:ext cx="8596668" cy="780288"/>
          </a:xfrm>
        </p:spPr>
        <p:txBody>
          <a:bodyPr/>
          <a:lstStyle/>
          <a:p>
            <a:pPr marL="0" indent="0">
              <a:buNone/>
            </a:pPr>
            <a:r>
              <a:rPr lang="en-US" smtClean="0">
                <a:solidFill>
                  <a:schemeClr val="accent1">
                    <a:lumMod val="75000"/>
                  </a:schemeClr>
                </a:solidFill>
              </a:rPr>
              <a:t>Each color marker represents a cluster</a:t>
            </a:r>
            <a:endParaRPr lang="en-US">
              <a:solidFill>
                <a:schemeClr val="accent1">
                  <a:lumMod val="75000"/>
                </a:schemeClr>
              </a:solidFill>
            </a:endParaRPr>
          </a:p>
        </p:txBody>
      </p:sp>
      <p:pic>
        <p:nvPicPr>
          <p:cNvPr id="6" name="Picture 5"/>
          <p:cNvPicPr>
            <a:picLocks noChangeAspect="1"/>
          </p:cNvPicPr>
          <p:nvPr/>
        </p:nvPicPr>
        <p:blipFill>
          <a:blip r:embed="rId2"/>
          <a:stretch>
            <a:fillRect/>
          </a:stretch>
        </p:blipFill>
        <p:spPr>
          <a:xfrm>
            <a:off x="422497" y="1254745"/>
            <a:ext cx="8640381" cy="4658375"/>
          </a:xfrm>
          <a:prstGeom prst="rect">
            <a:avLst/>
          </a:prstGeom>
        </p:spPr>
      </p:pic>
    </p:spTree>
    <p:extLst>
      <p:ext uri="{BB962C8B-B14F-4D97-AF65-F5344CB8AC3E}">
        <p14:creationId xmlns:p14="http://schemas.microsoft.com/office/powerpoint/2010/main" val="4399589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1009</TotalTime>
  <Words>973</Words>
  <Application>Microsoft Office PowerPoint</Application>
  <PresentationFormat>Widescreen</PresentationFormat>
  <Paragraphs>84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Courier New</vt:lpstr>
      <vt:lpstr>Trebuchet MS</vt:lpstr>
      <vt:lpstr>Wingdings 3</vt:lpstr>
      <vt:lpstr>Facet</vt:lpstr>
      <vt:lpstr>IBM APPLIED DATA SCIENCE CAPSTONE</vt:lpstr>
      <vt:lpstr>DATA</vt:lpstr>
      <vt:lpstr>London neighbourhoods</vt:lpstr>
      <vt:lpstr>London crime rates</vt:lpstr>
      <vt:lpstr>London crime counts in 2020</vt:lpstr>
      <vt:lpstr>Crime rates on map of London</vt:lpstr>
      <vt:lpstr>Average price per sqft in £</vt:lpstr>
      <vt:lpstr>MODEL: K Means </vt:lpstr>
      <vt:lpstr>RESULTS Clusters</vt:lpstr>
      <vt:lpstr>Cluster0</vt:lpstr>
      <vt:lpstr>Cluster1</vt:lpstr>
      <vt:lpstr>Cluster2</vt:lpstr>
      <vt:lpstr>Cluster3</vt:lpstr>
      <vt:lpstr>Cluster4 </vt:lpstr>
      <vt:lpstr>Cluster5</vt:lpstr>
      <vt:lpstr>Cluster6</vt:lpstr>
      <vt:lpstr>Cluster7</vt:lpstr>
      <vt:lpstr>The number of top three venues</vt:lpstr>
      <vt:lpstr>Crime rates</vt:lpstr>
      <vt:lpstr>Choropleth maps showing the average house sale price and average house price per sqft in £ for each London borough</vt:lpstr>
      <vt:lpstr>The median crime rate is 96.1</vt:lpstr>
      <vt:lpstr>Averahe house price per sqft</vt:lpstr>
      <vt:lpstr>Boroughs with low average price per sqft and below the median crime rate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23</cp:revision>
  <dcterms:created xsi:type="dcterms:W3CDTF">2021-02-13T12:05:40Z</dcterms:created>
  <dcterms:modified xsi:type="dcterms:W3CDTF">2021-02-14T17:50:50Z</dcterms:modified>
</cp:coreProperties>
</file>